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9" r:id="rId5"/>
    <p:sldId id="280" r:id="rId6"/>
    <p:sldId id="272" r:id="rId7"/>
    <p:sldId id="281" r:id="rId8"/>
    <p:sldId id="274" r:id="rId9"/>
    <p:sldId id="273" r:id="rId10"/>
    <p:sldId id="275" r:id="rId11"/>
    <p:sldId id="276" r:id="rId12"/>
    <p:sldId id="277" r:id="rId13"/>
    <p:sldId id="269" r:id="rId14"/>
    <p:sldId id="268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E4F141"/>
    <a:srgbClr val="FCF26A"/>
    <a:srgbClr val="E0E450"/>
    <a:srgbClr val="F4F0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293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907869" y="6338026"/>
            <a:ext cx="2743200" cy="365125"/>
          </a:xfrm>
        </p:spPr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8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999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37004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2749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644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48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109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4449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91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86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786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889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50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80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d0870121-2888-46d8-b1d7-05e792d24769/assets/video/nc4_t1_polusjena_i_sjena.mp4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www.e-sfera.hr/dodatni-digitalni-sadrzaji/d0870121-2888-46d8-b1d7-05e792d24769/assets/video/total_eclipse_2017_videezy_v1_1.mp4" TargetMode="Externa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edu.glogster.com/glog/izvori-svjetlosti/3awdjrbdd1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27040" y="2553197"/>
            <a:ext cx="9144000" cy="1655762"/>
          </a:xfrm>
        </p:spPr>
        <p:txBody>
          <a:bodyPr>
            <a:normAutofit/>
          </a:bodyPr>
          <a:lstStyle/>
          <a:p>
            <a:r>
              <a:rPr lang="hr-HR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Rasprostiranje svjetlosti </a:t>
            </a:r>
            <a:endParaRPr lang="hr-HR" sz="4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8472196" y="5411755"/>
            <a:ext cx="30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SVJETLOST</a:t>
            </a:r>
            <a:r>
              <a:rPr lang="hr-HR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endParaRPr lang="hr-HR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4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5"/>
          <p:cNvSpPr txBox="1">
            <a:spLocks noChangeArrowheads="1"/>
          </p:cNvSpPr>
          <p:nvPr/>
        </p:nvSpPr>
        <p:spPr bwMode="auto">
          <a:xfrm>
            <a:off x="1375955" y="930016"/>
            <a:ext cx="29883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Sjena i polusjena</a:t>
            </a:r>
            <a:endParaRPr lang="en-US" altLang="sr-Latn-R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5955" y="1618198"/>
            <a:ext cx="9231085" cy="6718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Sjena i polusjena su posljedic</a:t>
            </a:r>
            <a:r>
              <a:rPr lang="en-US" sz="2800" dirty="0">
                <a:cs typeface="Arial" pitchFamily="34" charset="0"/>
              </a:rPr>
              <a:t>e</a:t>
            </a:r>
            <a:r>
              <a:rPr lang="hr-HR" sz="2800" dirty="0">
                <a:cs typeface="Arial" pitchFamily="34" charset="0"/>
              </a:rPr>
              <a:t> </a:t>
            </a:r>
            <a:r>
              <a:rPr lang="hr-HR" sz="2800" dirty="0" smtClean="0">
                <a:cs typeface="Arial" pitchFamily="34" charset="0"/>
              </a:rPr>
              <a:t>pravocrtnog </a:t>
            </a:r>
            <a:r>
              <a:rPr lang="en-US" sz="2800" dirty="0" err="1" smtClean="0">
                <a:cs typeface="Arial" pitchFamily="34" charset="0"/>
              </a:rPr>
              <a:t>širenja</a:t>
            </a:r>
            <a:r>
              <a:rPr lang="hr-HR" sz="2800" dirty="0" smtClean="0">
                <a:cs typeface="Arial" pitchFamily="34" charset="0"/>
              </a:rPr>
              <a:t> </a:t>
            </a:r>
            <a:r>
              <a:rPr lang="hr-HR" sz="2800" dirty="0">
                <a:cs typeface="Arial" pitchFamily="34" charset="0"/>
              </a:rPr>
              <a:t>svjetlosti.</a:t>
            </a:r>
          </a:p>
        </p:txBody>
      </p:sp>
      <p:pic>
        <p:nvPicPr>
          <p:cNvPr id="20483" name="Picture 2" descr="D:\Sandra - školska ppt\FIZIKA8_U\8_II_67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9049"/>
          <a:stretch>
            <a:fillRect/>
          </a:stretch>
        </p:blipFill>
        <p:spPr bwMode="auto">
          <a:xfrm>
            <a:off x="2026580" y="3407773"/>
            <a:ext cx="315753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D:\Sandra - školska ppt\FIZIKA8_U\8_II_67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914"/>
          <a:stretch>
            <a:fillRect/>
          </a:stretch>
        </p:blipFill>
        <p:spPr bwMode="auto">
          <a:xfrm>
            <a:off x="6278880" y="3259320"/>
            <a:ext cx="315753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pic>
        <p:nvPicPr>
          <p:cNvPr id="9" name="Picture 2" descr="C:\Users\Hp\Downloads\clapperboard-311792_1280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20749" y="1010524"/>
            <a:ext cx="120078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07040" y="2387652"/>
            <a:ext cx="1377315" cy="7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002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330235" y="787401"/>
            <a:ext cx="28999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Brzina svjetlost</a:t>
            </a:r>
            <a:r>
              <a:rPr lang="hr-HR" altLang="sr-Latn-RS" sz="3200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i </a:t>
            </a:r>
            <a:endParaRPr lang="en-US" altLang="sr-Latn-RS" sz="3200" dirty="0">
              <a:solidFill>
                <a:srgbClr val="00009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330235" y="1491003"/>
            <a:ext cx="53578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SzPct val="70000"/>
            </a:pP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Najveća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moguća brzina u prirodi</a:t>
            </a: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330235" y="2149944"/>
            <a:ext cx="8009708" cy="738664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Brzina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svjetlosti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u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vakuumu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iznosi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hr-HR" altLang="sr-Latn-RS" sz="2800" i="1" dirty="0" smtClean="0">
                <a:latin typeface="+mn-lt"/>
                <a:cs typeface="Arial" panose="020B0604020202020204" pitchFamily="34" charset="0"/>
              </a:rPr>
              <a:t>c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= 300 000 km/s</a:t>
            </a:r>
            <a:endParaRPr lang="en-US" altLang="sr-Latn-RS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1508" name="Picture 2" descr="D:\Sandra - školska ppt\FIZIKA8_U\8_II_6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898" y="3161016"/>
            <a:ext cx="3786188" cy="2833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sp>
        <p:nvSpPr>
          <p:cNvPr id="2" name="Pravokutnik 1"/>
          <p:cNvSpPr/>
          <p:nvPr/>
        </p:nvSpPr>
        <p:spPr>
          <a:xfrm>
            <a:off x="7539495" y="4720436"/>
            <a:ext cx="4275529" cy="830997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r-HR" sz="2400" dirty="0" smtClean="0">
                <a:solidFill>
                  <a:srgbClr val="000000"/>
                </a:solidFill>
                <a:cs typeface="Arial" charset="0"/>
              </a:rPr>
              <a:t>Istražite </a:t>
            </a:r>
            <a:r>
              <a:rPr lang="hr-HR" sz="2400" dirty="0">
                <a:solidFill>
                  <a:srgbClr val="000000"/>
                </a:solidFill>
                <a:cs typeface="Arial" charset="0"/>
              </a:rPr>
              <a:t>kako je određena brzina svjetlosti</a:t>
            </a:r>
            <a:endParaRPr lang="hr-HR" sz="2400" dirty="0"/>
          </a:p>
        </p:txBody>
      </p:sp>
      <p:cxnSp>
        <p:nvCxnSpPr>
          <p:cNvPr id="4" name="Ravni poveznik sa strelicom 3"/>
          <p:cNvCxnSpPr/>
          <p:nvPr/>
        </p:nvCxnSpPr>
        <p:spPr>
          <a:xfrm flipH="1" flipV="1">
            <a:off x="5764556" y="4943620"/>
            <a:ext cx="1498393" cy="19231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7372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19460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:\Sandra - školska ppt\FIZIKA8_U\8_II_68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5381" y="2844800"/>
            <a:ext cx="4356100" cy="223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1113713" y="889011"/>
            <a:ext cx="28328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sr-Latn-R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Pomrčina</a:t>
            </a:r>
            <a:r>
              <a:rPr lang="en-US" altLang="sr-Latn-R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Sunca</a:t>
            </a:r>
            <a:endParaRPr lang="en-US" altLang="sr-Latn-R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1082351" y="1404967"/>
            <a:ext cx="85556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Pomrčina Sunca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 posljedica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pravocrtnog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širenja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 svjetlosti</a:t>
            </a: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3" name="Picture 5" descr="pomrčina sun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351" y="2257205"/>
            <a:ext cx="2474480" cy="188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potpuna pomrčina sun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351" y="4377379"/>
            <a:ext cx="2449440" cy="144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715189" y="5919927"/>
            <a:ext cx="33378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1600" dirty="0"/>
              <a:t>Djelomična i potpuna pomrčina Sunca</a:t>
            </a:r>
          </a:p>
        </p:txBody>
      </p:sp>
      <p:sp>
        <p:nvSpPr>
          <p:cNvPr id="8" name="Zvijezda s 5 krakova 7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pic>
        <p:nvPicPr>
          <p:cNvPr id="9" name="Picture 2" descr="C:\Users\Hp\Downloads\clapperboard-311792_1280.pn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0540" y="1134536"/>
            <a:ext cx="120078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94325" y="2457767"/>
            <a:ext cx="1377315" cy="7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591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ični oblačić 3"/>
          <p:cNvSpPr/>
          <p:nvPr/>
        </p:nvSpPr>
        <p:spPr>
          <a:xfrm>
            <a:off x="10698706" y="98006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Pomoć 4">
            <a:hlinkClick r:id="" action="ppaction://noaction" highlightClick="1"/>
          </p:cNvPr>
          <p:cNvSpPr/>
          <p:nvPr/>
        </p:nvSpPr>
        <p:spPr>
          <a:xfrm>
            <a:off x="11026253" y="314170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noFill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203814" y="784200"/>
            <a:ext cx="11558516" cy="940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Jeste li razumjeli?</a:t>
            </a:r>
            <a:endParaRPr lang="hr-HR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8" name="Zvijezda s 5 krakova 7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7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918882" y="1657224"/>
            <a:ext cx="9112624" cy="524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Što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su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svjetlosni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izvori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Koja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su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tijela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sekundarni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izvori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svjetlosti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Što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je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optičko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sredstvo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>
                <a:latin typeface="+mn-lt"/>
                <a:cs typeface="Arial" panose="020B0604020202020204" pitchFamily="34" charset="0"/>
              </a:rPr>
              <a:t>Po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čemu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znamo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da se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svjetlost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širi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pravocrtno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Kako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nastaje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sjena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Koliko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iznosi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brzina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svjetlosti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u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vakuumu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altLang="sr-Latn-R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7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91501" y="2029361"/>
            <a:ext cx="5589324" cy="4126094"/>
          </a:xfrm>
          <a:prstGeom prst="rect">
            <a:avLst/>
          </a:prstGeom>
        </p:spPr>
      </p:pic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1082351" y="703798"/>
            <a:ext cx="10207625" cy="1325563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Klikom na interaktivnu umnu mapu ponovite ključne pojmove i provjerite znanje </a:t>
            </a:r>
            <a:endParaRPr lang="hr-HR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2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4"/>
          <p:cNvSpPr txBox="1">
            <a:spLocks noChangeArrowheads="1"/>
          </p:cNvSpPr>
          <p:nvPr/>
        </p:nvSpPr>
        <p:spPr bwMode="auto">
          <a:xfrm>
            <a:off x="1313645" y="1453385"/>
            <a:ext cx="8001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SzPct val="80000"/>
            </a:pP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Nabroji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te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izvore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svjetlosti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koje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zna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te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.</a:t>
            </a:r>
            <a:endParaRPr lang="hr-HR" altLang="sr-Latn-RS" sz="2800" dirty="0" smtClean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SzPct val="80000"/>
            </a:pP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Koji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izvori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sami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stvaraju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svjetlost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363" name="Picture 5" descr="ghhj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052" y="3053165"/>
            <a:ext cx="35909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zeml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6864" y="3145240"/>
            <a:ext cx="44958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1313645" y="868610"/>
            <a:ext cx="367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Razmislite! </a:t>
            </a:r>
            <a:endParaRPr lang="hr-HR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6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4"/>
          <p:cNvSpPr txBox="1">
            <a:spLocks noChangeArrowheads="1"/>
          </p:cNvSpPr>
          <p:nvPr/>
        </p:nvSpPr>
        <p:spPr bwMode="auto">
          <a:xfrm>
            <a:off x="1224445" y="817558"/>
            <a:ext cx="29572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Izvori </a:t>
            </a:r>
            <a:r>
              <a:rPr lang="hr-HR" altLang="sr-Latn-RS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svjetlosti</a:t>
            </a:r>
            <a:endParaRPr lang="en-US" altLang="sr-Latn-R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vijezda s 5 krakova 8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1200" y="2792114"/>
            <a:ext cx="4054096" cy="2335143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1095690" y="1847074"/>
            <a:ext cx="883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Tijela koja daju svijetlost nazivamo izvorima svjetlosti. </a:t>
            </a:r>
            <a:endParaRPr lang="hr-HR" sz="2800" dirty="0"/>
          </a:p>
        </p:txBody>
      </p:sp>
      <p:pic>
        <p:nvPicPr>
          <p:cNvPr id="2050" name="Picture 2" descr="Planet, Moon, Orbit, Solar System, Space, Earth, Glo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7383" y="2792114"/>
            <a:ext cx="3988488" cy="22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323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8801" y="735022"/>
            <a:ext cx="10014397" cy="986890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Primarni izvori svjetlosti </a:t>
            </a:r>
            <a:endParaRPr lang="hr-HR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2351" y="1770598"/>
            <a:ext cx="10515600" cy="13168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>
                <a:solidFill>
                  <a:srgbClr val="262626"/>
                </a:solidFill>
              </a:rPr>
              <a:t>Primarni izvori svjetlosti sami stvaraju svjetlost 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262626"/>
                </a:solidFill>
              </a:rPr>
              <a:t>(Sunce</a:t>
            </a:r>
            <a:r>
              <a:rPr lang="hr-HR" dirty="0">
                <a:solidFill>
                  <a:srgbClr val="262626"/>
                </a:solidFill>
              </a:rPr>
              <a:t>, zvijezde, lava, plamen, krijesnice, žarulje, neonske cijevi, laseri, LED).</a:t>
            </a:r>
            <a:endParaRPr lang="en-US" altLang="sr-Latn-RS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6660" y="3095243"/>
            <a:ext cx="2912005" cy="263421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0201" y="3136104"/>
            <a:ext cx="1759900" cy="267376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67108" y="3048297"/>
            <a:ext cx="2435233" cy="1402685"/>
          </a:xfrm>
          <a:prstGeom prst="rect">
            <a:avLst/>
          </a:prstGeom>
        </p:spPr>
      </p:pic>
      <p:sp>
        <p:nvSpPr>
          <p:cNvPr id="8" name="Zvijezda s 5 krakova 7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pic>
        <p:nvPicPr>
          <p:cNvPr id="1026" name="Picture 2" descr="firefli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00" y="4602185"/>
            <a:ext cx="2464510" cy="167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62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8801" y="1618198"/>
            <a:ext cx="10515600" cy="127818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Sekundarni izvori svjetlosti samo odbijaju svjetlost koja iz drugog izvora padne na njih (npr. Mjesec, zrcalo ili </a:t>
            </a:r>
            <a:r>
              <a:rPr lang="hr-HR" i="1" dirty="0"/>
              <a:t>mačje oči </a:t>
            </a:r>
            <a:r>
              <a:rPr lang="hr-HR" dirty="0"/>
              <a:t>na biciklu).</a:t>
            </a: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1088801" y="735022"/>
            <a:ext cx="10014397" cy="986890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Sekundarni  izvori svjetlosti </a:t>
            </a:r>
            <a:endParaRPr lang="hr-HR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074" name="Picture 2" descr="Full Moon, Moon, Full, Night, Sky, Dark, Space, L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2963170" y="2806229"/>
            <a:ext cx="5021732" cy="282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377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292181" y="1459173"/>
            <a:ext cx="1072757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SzPct val="70000"/>
            </a:pPr>
            <a:r>
              <a:rPr lang="hr-HR" altLang="sr-Latn-RS" sz="2800" dirty="0" smtClean="0"/>
              <a:t>OPTIČKO SREDSTVO - svako </a:t>
            </a:r>
            <a:r>
              <a:rPr lang="hr-HR" altLang="sr-Latn-RS" sz="2800" dirty="0"/>
              <a:t>prozirno tijelo kojim se svjetlost </a:t>
            </a:r>
            <a:r>
              <a:rPr lang="hr-HR" altLang="sr-Latn-RS" sz="2800" dirty="0" smtClean="0"/>
              <a:t>širi.</a:t>
            </a:r>
          </a:p>
          <a:p>
            <a:pPr>
              <a:lnSpc>
                <a:spcPct val="150000"/>
              </a:lnSpc>
              <a:buSzPct val="70000"/>
            </a:pPr>
            <a:r>
              <a:rPr lang="hr-HR" altLang="sr-Latn-RS" sz="2800" dirty="0" smtClean="0"/>
              <a:t>Zrak, </a:t>
            </a:r>
            <a:r>
              <a:rPr lang="en-US" altLang="sr-Latn-RS" sz="2800" dirty="0" err="1" smtClean="0"/>
              <a:t>staklo</a:t>
            </a:r>
            <a:r>
              <a:rPr lang="en-US" altLang="sr-Latn-RS" sz="2800" dirty="0" smtClean="0"/>
              <a:t>, </a:t>
            </a:r>
            <a:r>
              <a:rPr lang="en-US" altLang="sr-Latn-RS" sz="2800" dirty="0" err="1" smtClean="0"/>
              <a:t>ulje</a:t>
            </a:r>
            <a:r>
              <a:rPr lang="en-US" altLang="sr-Latn-RS" sz="2800" dirty="0" smtClean="0"/>
              <a:t>, </a:t>
            </a:r>
            <a:r>
              <a:rPr lang="en-US" altLang="sr-Latn-RS" sz="2800" dirty="0" err="1" smtClean="0"/>
              <a:t>vakuum</a:t>
            </a:r>
            <a:r>
              <a:rPr lang="hr-HR" altLang="sr-Latn-RS" sz="2800" dirty="0" smtClean="0"/>
              <a:t> ...</a:t>
            </a:r>
            <a:endParaRPr lang="en-US" altLang="sr-Latn-RS" sz="2800" dirty="0"/>
          </a:p>
        </p:txBody>
      </p: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1292181" y="868898"/>
            <a:ext cx="33125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sr-Latn-RS" sz="36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Optičko</a:t>
            </a:r>
            <a:r>
              <a:rPr lang="en-US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36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sredstvo</a:t>
            </a:r>
            <a:endParaRPr lang="en-US" altLang="sr-Latn-R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2351" y="3251352"/>
            <a:ext cx="5281474" cy="257608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9936" y="3251352"/>
            <a:ext cx="4846635" cy="247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433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98808" y="609823"/>
            <a:ext cx="10515600" cy="1325563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učiniti svjetlosni snop vidljivim? </a:t>
            </a:r>
            <a:endParaRPr lang="hr-HR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59640" y="3290509"/>
            <a:ext cx="4606344" cy="2252675"/>
          </a:xfrm>
          <a:prstGeom prst="rect">
            <a:avLst/>
          </a:prstGeom>
        </p:spPr>
      </p:pic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sp>
        <p:nvSpPr>
          <p:cNvPr id="6" name="Pravokutnik 5"/>
          <p:cNvSpPr/>
          <p:nvPr/>
        </p:nvSpPr>
        <p:spPr>
          <a:xfrm>
            <a:off x="7173532" y="5669922"/>
            <a:ext cx="3760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rgbClr val="000000"/>
                </a:solidFill>
              </a:rPr>
              <a:t>Svjetlosni snop koji vidimo uz pomoć osvijetljenih čestica </a:t>
            </a:r>
            <a:r>
              <a:rPr lang="hr-HR" dirty="0" smtClean="0">
                <a:solidFill>
                  <a:srgbClr val="000000"/>
                </a:solidFill>
              </a:rPr>
              <a:t>prašine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065" y="3290509"/>
            <a:ext cx="4958161" cy="2213603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1082351" y="5543184"/>
            <a:ext cx="4262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rgbClr val="000000"/>
                </a:solidFill>
              </a:rPr>
              <a:t>Svjetlosni snop možemo vidjeti kada svjetlost prolazi kroz lišće drveća u </a:t>
            </a:r>
            <a:r>
              <a:rPr lang="hr-HR" dirty="0" smtClean="0">
                <a:solidFill>
                  <a:srgbClr val="000000"/>
                </a:solidFill>
              </a:rPr>
              <a:t>šumi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1198808" y="1528994"/>
            <a:ext cx="10165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Pokus</a:t>
            </a:r>
            <a:r>
              <a:rPr lang="hr-HR" sz="2800" dirty="0" smtClean="0"/>
              <a:t>: </a:t>
            </a:r>
            <a:r>
              <a:rPr lang="hr-HR" sz="2800" dirty="0" err="1" smtClean="0"/>
              <a:t>Sprejem</a:t>
            </a:r>
            <a:r>
              <a:rPr lang="hr-HR" sz="2800" dirty="0" smtClean="0"/>
              <a:t> dezodoransa poprskajte prostor između izvora svjetlosti usmjerenom prema zidu ili stropu. </a:t>
            </a:r>
          </a:p>
          <a:p>
            <a:r>
              <a:rPr lang="hr-HR" sz="2800" dirty="0" smtClean="0"/>
              <a:t>Što primjećujete?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355106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6"/>
          <p:cNvSpPr txBox="1">
            <a:spLocks noChangeArrowheads="1"/>
          </p:cNvSpPr>
          <p:nvPr/>
        </p:nvSpPr>
        <p:spPr bwMode="auto">
          <a:xfrm>
            <a:off x="1384663" y="971867"/>
            <a:ext cx="9672648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sz="2800" dirty="0" smtClean="0">
                <a:latin typeface="+mj-lt"/>
                <a:cs typeface="Arial" panose="020B0604020202020204" pitchFamily="34" charset="0"/>
              </a:rPr>
              <a:t>Svijetlost ne vidimo, ali vidimo svjetlosni izvor i osvijetljenu plohu. </a:t>
            </a:r>
            <a:endParaRPr lang="hr-HR" altLang="sr-Latn-RS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9458" name="Picture 6" descr="hfdfdjf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2524" y="4132665"/>
            <a:ext cx="3239862" cy="218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3358" y="1800391"/>
            <a:ext cx="4904106" cy="2646423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384663" y="4790204"/>
            <a:ext cx="4299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Vrlo uzak svjetlosni snop jest svjetlosna zraka.</a:t>
            </a:r>
            <a:endParaRPr lang="hr-HR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2524" y="1800391"/>
            <a:ext cx="3354787" cy="21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744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Sandra - školska ppt\FIZIKA8_U\8_II_6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928" b="46677"/>
          <a:stretch>
            <a:fillRect/>
          </a:stretch>
        </p:blipFill>
        <p:spPr bwMode="auto">
          <a:xfrm>
            <a:off x="7227479" y="2328561"/>
            <a:ext cx="321468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1266423" y="1588294"/>
            <a:ext cx="43033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Je li svjetlosna zraka pravac</a:t>
            </a: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Picture 2" descr="D:\Sandra - školska ppt\FIZIKA8_U\8_II_6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059"/>
          <a:stretch>
            <a:fillRect/>
          </a:stretch>
        </p:blipFill>
        <p:spPr bwMode="auto">
          <a:xfrm>
            <a:off x="894517" y="2025402"/>
            <a:ext cx="4014788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40549" y="4068261"/>
            <a:ext cx="6999839" cy="138499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Svjetlosne zrake su pravci. </a:t>
            </a:r>
          </a:p>
          <a:p>
            <a:pPr algn="ctr"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Svjetlost  se širi pravocrtno</a:t>
            </a:r>
            <a:r>
              <a:rPr lang="hr-HR" sz="2400" dirty="0">
                <a:cs typeface="Arial" pitchFamily="34" charset="0"/>
              </a:rPr>
              <a:t>.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9" name="Zvijezda s 5 krakova 8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1266423" y="848739"/>
            <a:ext cx="6422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Pravocrtno širenje svjetlosti </a:t>
            </a:r>
            <a:endParaRPr lang="hr-HR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46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8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ija3" id="{DABE7C06-3859-4085-A9F7-3DA94A5CA651}" vid="{1EB91ACA-D9B5-428A-AC3D-F5A39C58D1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Prezentacija3</Template>
  <TotalTime>479</TotalTime>
  <Words>309</Words>
  <Application>Microsoft Office PowerPoint</Application>
  <PresentationFormat>Custom</PresentationFormat>
  <Paragraphs>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sustava Office</vt:lpstr>
      <vt:lpstr>Slide 1</vt:lpstr>
      <vt:lpstr>Slide 2</vt:lpstr>
      <vt:lpstr>Slide 3</vt:lpstr>
      <vt:lpstr>Primarni izvori svjetlosti </vt:lpstr>
      <vt:lpstr>Sekundarni  izvori svjetlosti </vt:lpstr>
      <vt:lpstr>Slide 6</vt:lpstr>
      <vt:lpstr>Kako učiniti svjetlosni snop vidljivim? </vt:lpstr>
      <vt:lpstr>Slide 8</vt:lpstr>
      <vt:lpstr>Slide 9</vt:lpstr>
      <vt:lpstr>Slide 10</vt:lpstr>
      <vt:lpstr>Slide 11</vt:lpstr>
      <vt:lpstr>Slide 12</vt:lpstr>
      <vt:lpstr>Slide 13</vt:lpstr>
      <vt:lpstr>Klikom na interaktivnu umnu mapu ponovite ključne pojmove i provjerite znanje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sk-iloncarek</cp:lastModifiedBy>
  <cp:revision>31</cp:revision>
  <dcterms:created xsi:type="dcterms:W3CDTF">2020-09-12T17:39:48Z</dcterms:created>
  <dcterms:modified xsi:type="dcterms:W3CDTF">2021-04-29T12:54:26Z</dcterms:modified>
</cp:coreProperties>
</file>